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8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9144000" cy="6858000" type="screen4x3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0" d="100"/>
          <a:sy n="80" d="100"/>
        </p:scale>
        <p:origin x="-582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/>
          <p:cNvSpPr/>
          <p:nvPr/>
        </p:nvSpPr>
        <p:spPr>
          <a:xfrm rot="10800000">
            <a:off x="891821" y="5617774"/>
            <a:ext cx="7382935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989952" y="1016990"/>
            <a:ext cx="7179733" cy="4831643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990600" y="1009650"/>
            <a:ext cx="7179733" cy="4831643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769521" y="702069"/>
            <a:ext cx="567831" cy="567830"/>
          </a:xfrm>
          <a:prstGeom prst="rect">
            <a:avLst/>
          </a:prstGeom>
          <a:noFill/>
        </p:spPr>
      </p:pic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7855433" y="749720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27201" y="1794935"/>
            <a:ext cx="5723468" cy="1828090"/>
          </a:xfrm>
        </p:spPr>
        <p:txBody>
          <a:bodyPr anchor="b">
            <a:normAutofit/>
          </a:bodyPr>
          <a:lstStyle>
            <a:lvl1pPr>
              <a:defRPr sz="4800"/>
            </a:lvl1pPr>
          </a:lstStyle>
          <a:p>
            <a:r>
              <a:rPr lang="de-DE" smtClean="0"/>
              <a:t>Titelmasterformat durch Klicken bearbeiten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27200" y="3736622"/>
            <a:ext cx="5712179" cy="15240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 smtClean="0"/>
              <a:t>Formatvorlage des Untertitelmasters durch Klicken bearbeiten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770676" y="5357592"/>
            <a:ext cx="1213821" cy="365125"/>
          </a:xfrm>
        </p:spPr>
        <p:txBody>
          <a:bodyPr/>
          <a:lstStyle/>
          <a:p>
            <a:fld id="{AC5C1201-5EBD-45AB-A72F-A6F20416136E}" type="datetimeFigureOut">
              <a:rPr lang="de-DE" smtClean="0"/>
              <a:t>10.06.2021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174044" y="5357592"/>
            <a:ext cx="5034845" cy="365125"/>
          </a:xfrm>
        </p:spPr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213930" y="5357592"/>
            <a:ext cx="554023" cy="365125"/>
          </a:xfrm>
        </p:spPr>
        <p:txBody>
          <a:bodyPr/>
          <a:lstStyle>
            <a:lvl1pPr algn="ctr">
              <a:defRPr/>
            </a:lvl1pPr>
          </a:lstStyle>
          <a:p>
            <a:fld id="{AC5D3FF5-2631-466E-A416-2F7F17192FE7}" type="slidenum">
              <a:rPr lang="de-DE" smtClean="0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5C1201-5EBD-45AB-A72F-A6F20416136E}" type="datetimeFigureOut">
              <a:rPr lang="de-DE" smtClean="0"/>
              <a:t>10.06.2021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D3FF5-2631-466E-A416-2F7F17192FE7}" type="slidenum">
              <a:rPr lang="de-DE" smtClean="0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1" y="925690"/>
            <a:ext cx="1430867" cy="4763911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8221" y="1106312"/>
            <a:ext cx="5178779" cy="4402667"/>
          </a:xfrm>
        </p:spPr>
        <p:txBody>
          <a:bodyPr vert="eaVert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5C1201-5EBD-45AB-A72F-A6F20416136E}" type="datetimeFigureOut">
              <a:rPr lang="de-DE" smtClean="0"/>
              <a:t>10.06.2021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D3FF5-2631-466E-A416-2F7F17192FE7}" type="slidenum">
              <a:rPr lang="de-DE" smtClean="0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5C1201-5EBD-45AB-A72F-A6F20416136E}" type="datetimeFigureOut">
              <a:rPr lang="de-DE" smtClean="0"/>
              <a:t>10.06.2021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D3FF5-2631-466E-A416-2F7F17192FE7}" type="slidenum">
              <a:rPr lang="de-DE" smtClean="0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979" y="2239430"/>
            <a:ext cx="6254044" cy="1362075"/>
          </a:xfrm>
        </p:spPr>
        <p:txBody>
          <a:bodyPr anchor="b"/>
          <a:lstStyle>
            <a:lvl1pPr algn="ctr">
              <a:defRPr sz="4000" b="0" cap="none" baseline="0"/>
            </a:lvl1pPr>
          </a:lstStyle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6267" y="3725334"/>
            <a:ext cx="6231467" cy="1309511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5C1201-5EBD-45AB-A72F-A6F20416136E}" type="datetimeFigureOut">
              <a:rPr lang="de-DE" smtClean="0"/>
              <a:t>10.06.2021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D3FF5-2631-466E-A416-2F7F17192FE7}" type="slidenum">
              <a:rPr lang="de-DE" smtClean="0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5C1201-5EBD-45AB-A72F-A6F20416136E}" type="datetimeFigureOut">
              <a:rPr lang="de-DE" smtClean="0"/>
              <a:t>10.06.2021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D3FF5-2631-466E-A416-2F7F17192FE7}" type="slidenum">
              <a:rPr lang="de-DE" smtClean="0"/>
              <a:t>‹Nr.›</a:t>
            </a:fld>
            <a:endParaRPr lang="de-DE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298448" y="2121407"/>
            <a:ext cx="3200400" cy="3602736"/>
          </a:xfrm>
        </p:spPr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63440" y="2119313"/>
            <a:ext cx="3200400" cy="3605212"/>
          </a:xfrm>
        </p:spPr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smtClean="0"/>
              <a:t>Titelmasterformat durch Klicken bearbeiten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57869" y="2122312"/>
            <a:ext cx="2939521" cy="820208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910669" y="2122311"/>
            <a:ext cx="2944368" cy="822960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5C1201-5EBD-45AB-A72F-A6F20416136E}" type="datetimeFigureOut">
              <a:rPr lang="de-DE" smtClean="0"/>
              <a:t>10.06.2021</a:t>
            </a:fld>
            <a:endParaRPr lang="de-D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D3FF5-2631-466E-A416-2F7F17192FE7}" type="slidenum">
              <a:rPr lang="de-DE" smtClean="0"/>
              <a:t>‹Nr.›</a:t>
            </a:fld>
            <a:endParaRPr lang="de-DE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1298448" y="2944368"/>
            <a:ext cx="3227832" cy="2779776"/>
          </a:xfrm>
        </p:spPr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45151" y="2944813"/>
            <a:ext cx="3227832" cy="2779776"/>
          </a:xfrm>
        </p:spPr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5C1201-5EBD-45AB-A72F-A6F20416136E}" type="datetimeFigureOut">
              <a:rPr lang="de-DE" smtClean="0"/>
              <a:t>10.06.2021</a:t>
            </a:fld>
            <a:endParaRPr lang="de-D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D3FF5-2631-466E-A416-2F7F17192FE7}" type="slidenum">
              <a:rPr lang="de-DE" smtClean="0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5C1201-5EBD-45AB-A72F-A6F20416136E}" type="datetimeFigureOut">
              <a:rPr lang="de-DE" smtClean="0"/>
              <a:t>10.06.2021</a:t>
            </a:fld>
            <a:endParaRPr lang="de-D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D3FF5-2631-466E-A416-2F7F17192FE7}" type="slidenum">
              <a:rPr lang="de-DE" smtClean="0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1" name="Freeform 10"/>
          <p:cNvSpPr/>
          <p:nvPr/>
        </p:nvSpPr>
        <p:spPr>
          <a:xfrm rot="10800000">
            <a:off x="632177" y="6058038"/>
            <a:ext cx="772160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 rot="60000">
            <a:off x="4468872" y="605163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/>
          <p:cNvSpPr/>
          <p:nvPr/>
        </p:nvSpPr>
        <p:spPr>
          <a:xfrm rot="60000">
            <a:off x="4471416" y="603504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 rot="21540000">
            <a:off x="749204" y="576868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 rot="21540000">
            <a:off x="749808" y="576072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8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2371106" y="293953"/>
            <a:ext cx="567831" cy="567830"/>
          </a:xfrm>
          <a:prstGeom prst="rect">
            <a:avLst/>
          </a:prstGeom>
          <a:noFill/>
        </p:spPr>
      </p:pic>
      <p:pic>
        <p:nvPicPr>
          <p:cNvPr id="19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6279647" y="333163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60000">
            <a:off x="1108976" y="2020042"/>
            <a:ext cx="3064827" cy="1503037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de-DE" smtClean="0"/>
              <a:t>Titelmasterformat durch Klicken bearbeiten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 rot="60000">
            <a:off x="4854291" y="1150993"/>
            <a:ext cx="3020792" cy="4625489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-60000">
            <a:off x="1148125" y="3623748"/>
            <a:ext cx="3048891" cy="21004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 rot="60000">
            <a:off x="6341698" y="5885672"/>
            <a:ext cx="1213821" cy="365125"/>
          </a:xfrm>
        </p:spPr>
        <p:txBody>
          <a:bodyPr/>
          <a:lstStyle/>
          <a:p>
            <a:fld id="{AC5C1201-5EBD-45AB-A72F-A6F20416136E}" type="datetimeFigureOut">
              <a:rPr lang="de-DE" smtClean="0"/>
              <a:t>10.06.2021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 rot="-60000">
            <a:off x="914554" y="5829261"/>
            <a:ext cx="3522607" cy="365125"/>
          </a:xfrm>
        </p:spPr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 rot="60000">
            <a:off x="7557313" y="5896961"/>
            <a:ext cx="554023" cy="365125"/>
          </a:xfrm>
        </p:spPr>
        <p:txBody>
          <a:bodyPr/>
          <a:lstStyle/>
          <a:p>
            <a:fld id="{AC5D3FF5-2631-466E-A416-2F7F17192FE7}" type="slidenum">
              <a:rPr lang="de-DE" smtClean="0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1" name="Freeform 30"/>
          <p:cNvSpPr/>
          <p:nvPr/>
        </p:nvSpPr>
        <p:spPr>
          <a:xfrm rot="10800000">
            <a:off x="632177" y="6058038"/>
            <a:ext cx="772160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 rot="21540000">
            <a:off x="749204" y="576868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 rot="21540000">
            <a:off x="745058" y="575769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/>
          <p:cNvSpPr/>
          <p:nvPr/>
        </p:nvSpPr>
        <p:spPr>
          <a:xfrm rot="60000">
            <a:off x="4468872" y="605163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 29"/>
          <p:cNvSpPr/>
          <p:nvPr/>
        </p:nvSpPr>
        <p:spPr>
          <a:xfrm rot="60000">
            <a:off x="4464768" y="603920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2371106" y="293953"/>
            <a:ext cx="567831" cy="567830"/>
          </a:xfrm>
          <a:prstGeom prst="rect">
            <a:avLst/>
          </a:prstGeom>
          <a:noFill/>
        </p:spPr>
      </p:pic>
      <p:pic>
        <p:nvPicPr>
          <p:cNvPr id="15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6279647" y="333163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60000">
            <a:off x="1106424" y="2020824"/>
            <a:ext cx="3063240" cy="1499616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60000">
            <a:off x="4898615" y="1207272"/>
            <a:ext cx="2913863" cy="4539412"/>
          </a:xfrm>
          <a:ln w="101600" cap="rnd">
            <a:solidFill>
              <a:srgbClr val="FFFFFF"/>
            </a:solidFill>
          </a:ln>
          <a:effectLst>
            <a:outerShdw blurRad="889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 smtClean="0"/>
              <a:t>Bild durch Klicken auf Symbol hinzufügen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-60000">
            <a:off x="1152144" y="3621024"/>
            <a:ext cx="3044952" cy="210312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 rot="60000">
            <a:off x="6345936" y="5888737"/>
            <a:ext cx="1213821" cy="365125"/>
          </a:xfrm>
        </p:spPr>
        <p:txBody>
          <a:bodyPr/>
          <a:lstStyle/>
          <a:p>
            <a:fld id="{AC5C1201-5EBD-45AB-A72F-A6F20416136E}" type="datetimeFigureOut">
              <a:rPr lang="de-DE" smtClean="0"/>
              <a:t>10.06.2021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 rot="-60000">
            <a:off x="914569" y="5831037"/>
            <a:ext cx="3319043" cy="365125"/>
          </a:xfrm>
        </p:spPr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 rot="60000">
            <a:off x="7562089" y="5900026"/>
            <a:ext cx="554023" cy="365125"/>
          </a:xfrm>
        </p:spPr>
        <p:txBody>
          <a:bodyPr/>
          <a:lstStyle/>
          <a:p>
            <a:fld id="{AC5D3FF5-2631-466E-A416-2F7F17192FE7}" type="slidenum">
              <a:rPr lang="de-DE" smtClean="0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3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4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/>
          <p:cNvSpPr/>
          <p:nvPr/>
        </p:nvSpPr>
        <p:spPr>
          <a:xfrm rot="10800000">
            <a:off x="628650" y="6069330"/>
            <a:ext cx="792099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731520" y="575310"/>
            <a:ext cx="7696200" cy="5715000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731520" y="576072"/>
            <a:ext cx="7696200" cy="5715000"/>
          </a:xfrm>
          <a:prstGeom prst="rect">
            <a:avLst/>
          </a:prstGeom>
          <a:blipFill dpi="0" rotWithShape="1">
            <a:blip r:embed="rId13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 rot="1435684">
            <a:off x="543741" y="273091"/>
            <a:ext cx="567831" cy="567830"/>
          </a:xfrm>
          <a:prstGeom prst="rect">
            <a:avLst/>
          </a:prstGeom>
          <a:noFill/>
        </p:spPr>
      </p:pic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 rot="4096196">
            <a:off x="8115079" y="298163"/>
            <a:ext cx="566928" cy="566928"/>
          </a:xfrm>
          <a:prstGeom prst="rect">
            <a:avLst/>
          </a:prstGeom>
          <a:noFill/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5023" y="817582"/>
            <a:ext cx="6965245" cy="120248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63040" y="2119257"/>
            <a:ext cx="6196405" cy="360381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454588" y="5809152"/>
            <a:ext cx="121382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fld id="{AC5C1201-5EBD-45AB-A72F-A6F20416136E}" type="datetimeFigureOut">
              <a:rPr lang="de-DE" smtClean="0"/>
              <a:t>10.06.2021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4401" y="5809152"/>
            <a:ext cx="55401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70202" y="5809152"/>
            <a:ext cx="55402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fld id="{AC5D3FF5-2631-466E-A416-2F7F17192FE7}" type="slidenum">
              <a:rPr lang="de-DE" smtClean="0"/>
              <a:t>‹Nr.›</a:t>
            </a:fld>
            <a:endParaRPr lang="de-D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89" r:id="rId1"/>
    <p:sldLayoutId id="2147483890" r:id="rId2"/>
    <p:sldLayoutId id="2147483891" r:id="rId3"/>
    <p:sldLayoutId id="2147483892" r:id="rId4"/>
    <p:sldLayoutId id="2147483893" r:id="rId5"/>
    <p:sldLayoutId id="2147483894" r:id="rId6"/>
    <p:sldLayoutId id="2147483895" r:id="rId7"/>
    <p:sldLayoutId id="2147483896" r:id="rId8"/>
    <p:sldLayoutId id="2147483897" r:id="rId9"/>
    <p:sldLayoutId id="2147483898" r:id="rId10"/>
    <p:sldLayoutId id="214748389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2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64592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01168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74320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10896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hyperlink" Target="http://www.internetlexikon.org/woelfe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de-DE" dirty="0" smtClean="0"/>
              <a:t>Wölfe</a:t>
            </a:r>
            <a:endParaRPr lang="de-DE" dirty="0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de-DE" dirty="0" smtClean="0"/>
              <a:t>Mike Gerdes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0250223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Übersicht</a:t>
            </a:r>
            <a:endParaRPr lang="de-DE" dirty="0"/>
          </a:p>
        </p:txBody>
      </p:sp>
      <p:sp>
        <p:nvSpPr>
          <p:cNvPr id="5" name="Inhaltsplatzhalter 4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de-DE" dirty="0" smtClean="0"/>
          </a:p>
          <a:p>
            <a:r>
              <a:rPr lang="de-DE" dirty="0" smtClean="0"/>
              <a:t>Wo </a:t>
            </a:r>
            <a:r>
              <a:rPr lang="de-DE" dirty="0"/>
              <a:t>leben Wölfe</a:t>
            </a:r>
            <a:r>
              <a:rPr lang="de-DE" dirty="0" smtClean="0"/>
              <a:t>?</a:t>
            </a:r>
          </a:p>
          <a:p>
            <a:r>
              <a:rPr lang="de-DE" dirty="0"/>
              <a:t>Was </a:t>
            </a:r>
            <a:r>
              <a:rPr lang="de-DE" dirty="0" err="1" smtClean="0"/>
              <a:t>fressenWölfe</a:t>
            </a:r>
            <a:r>
              <a:rPr lang="de-DE" dirty="0" smtClean="0"/>
              <a:t>?</a:t>
            </a:r>
          </a:p>
          <a:p>
            <a:r>
              <a:rPr lang="de-DE" dirty="0"/>
              <a:t>Märchen und </a:t>
            </a:r>
            <a:r>
              <a:rPr lang="de-DE" dirty="0" smtClean="0"/>
              <a:t>Wölfe</a:t>
            </a:r>
          </a:p>
          <a:p>
            <a:r>
              <a:rPr lang="de-DE" dirty="0"/>
              <a:t>Gefahren für den Wolf</a:t>
            </a:r>
          </a:p>
        </p:txBody>
      </p:sp>
      <p:pic>
        <p:nvPicPr>
          <p:cNvPr id="7" name="Picture 6" descr="Wolf bei Wittingen illegal getötet: Polizei fehlen Hinweise – Verein erhöht  Belohnung | Niedersachsen"/>
          <p:cNvPicPr>
            <a:picLocks noGrp="1"/>
          </p:cNvPicPr>
          <p:nvPr>
            <p:ph sz="quarter" idx="14"/>
          </p:nvPr>
        </p:nvPicPr>
        <p:blipFill>
          <a:blip r:embed="rId2"/>
          <a:stretch/>
        </p:blipFill>
        <p:spPr>
          <a:xfrm>
            <a:off x="4664075" y="2720905"/>
            <a:ext cx="3200400" cy="2402028"/>
          </a:xfrm>
          <a:prstGeom prst="rect">
            <a:avLst/>
          </a:prstGeom>
          <a:ln w="0">
            <a:noFill/>
          </a:ln>
        </p:spPr>
      </p:pic>
    </p:spTree>
    <p:extLst>
      <p:ext uri="{BB962C8B-B14F-4D97-AF65-F5344CB8AC3E}">
        <p14:creationId xmlns:p14="http://schemas.microsoft.com/office/powerpoint/2010/main" val="35838455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Wo leben Wölfe?</a:t>
            </a:r>
            <a:endParaRPr lang="de-DE" dirty="0"/>
          </a:p>
        </p:txBody>
      </p:sp>
      <p:sp>
        <p:nvSpPr>
          <p:cNvPr id="4" name="Inhaltsplatzhalt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de-DE" dirty="0" smtClean="0"/>
          </a:p>
          <a:p>
            <a:endParaRPr lang="de-DE" dirty="0"/>
          </a:p>
          <a:p>
            <a:r>
              <a:rPr lang="de-DE" dirty="0" smtClean="0"/>
              <a:t>Nördliche Halbkugel</a:t>
            </a:r>
          </a:p>
          <a:p>
            <a:r>
              <a:rPr lang="de-DE" dirty="0" smtClean="0"/>
              <a:t>Weit verbreitet</a:t>
            </a:r>
          </a:p>
          <a:p>
            <a:r>
              <a:rPr lang="de-DE" dirty="0" smtClean="0"/>
              <a:t>Leben in Rudeln</a:t>
            </a:r>
            <a:endParaRPr lang="de-DE" dirty="0"/>
          </a:p>
        </p:txBody>
      </p:sp>
      <p:sp>
        <p:nvSpPr>
          <p:cNvPr id="5" name="Inhaltsplatzhalter 4"/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endParaRPr lang="de-DE"/>
          </a:p>
        </p:txBody>
      </p:sp>
      <p:pic>
        <p:nvPicPr>
          <p:cNvPr id="6" name="Picture 14" descr="Ãhnliches Foto"/>
          <p:cNvPicPr/>
          <p:nvPr/>
        </p:nvPicPr>
        <p:blipFill>
          <a:blip r:embed="rId2"/>
          <a:srcRect b="40774"/>
          <a:stretch/>
        </p:blipFill>
        <p:spPr>
          <a:xfrm>
            <a:off x="4427984" y="2767380"/>
            <a:ext cx="3944488" cy="2043320"/>
          </a:xfrm>
          <a:prstGeom prst="rect">
            <a:avLst/>
          </a:prstGeom>
          <a:ln w="0">
            <a:noFill/>
          </a:ln>
        </p:spPr>
      </p:pic>
    </p:spTree>
    <p:extLst>
      <p:ext uri="{BB962C8B-B14F-4D97-AF65-F5344CB8AC3E}">
        <p14:creationId xmlns:p14="http://schemas.microsoft.com/office/powerpoint/2010/main" val="6153241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Was fressen Wölfe?</a:t>
            </a:r>
            <a:endParaRPr lang="de-DE" dirty="0"/>
          </a:p>
        </p:txBody>
      </p:sp>
      <p:sp>
        <p:nvSpPr>
          <p:cNvPr id="4" name="Inhaltsplatzhalt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de-DE" dirty="0" smtClean="0"/>
          </a:p>
          <a:p>
            <a:endParaRPr lang="de-DE" dirty="0"/>
          </a:p>
          <a:p>
            <a:r>
              <a:rPr lang="de-DE" dirty="0" smtClean="0"/>
              <a:t>Hirsche</a:t>
            </a:r>
          </a:p>
          <a:p>
            <a:r>
              <a:rPr lang="de-DE" dirty="0" smtClean="0"/>
              <a:t>Wildschweine</a:t>
            </a:r>
          </a:p>
          <a:p>
            <a:r>
              <a:rPr lang="de-DE" dirty="0" smtClean="0"/>
              <a:t>Kleine Säugetiere</a:t>
            </a:r>
          </a:p>
          <a:p>
            <a:r>
              <a:rPr lang="de-DE" dirty="0" smtClean="0"/>
              <a:t>Haustiere</a:t>
            </a:r>
            <a:endParaRPr lang="de-DE" dirty="0"/>
          </a:p>
        </p:txBody>
      </p:sp>
      <p:pic>
        <p:nvPicPr>
          <p:cNvPr id="6" name="Picture 8" descr="Bildergebnis fÃ¼r wÃ¶lfe wikibilder Commons com"/>
          <p:cNvPicPr>
            <a:picLocks noGrp="1"/>
          </p:cNvPicPr>
          <p:nvPr>
            <p:ph sz="quarter" idx="14"/>
          </p:nvPr>
        </p:nvPicPr>
        <p:blipFill>
          <a:blip r:embed="rId2"/>
          <a:stretch/>
        </p:blipFill>
        <p:spPr>
          <a:xfrm>
            <a:off x="5004048" y="2420888"/>
            <a:ext cx="3126680" cy="2453084"/>
          </a:xfrm>
          <a:prstGeom prst="rect">
            <a:avLst/>
          </a:prstGeom>
          <a:ln w="88900" cap="sq">
            <a:solidFill>
              <a:srgbClr val="FFFFFF"/>
            </a:solidFill>
            <a:miter/>
          </a:ln>
          <a:effectLst>
            <a:outerShdw blurRad="5508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37249926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Märchen und Wölfe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827584" y="1600200"/>
            <a:ext cx="4248472" cy="4525963"/>
          </a:xfrm>
        </p:spPr>
        <p:txBody>
          <a:bodyPr/>
          <a:lstStyle/>
          <a:p>
            <a:endParaRPr lang="de-DE" dirty="0" smtClean="0"/>
          </a:p>
          <a:p>
            <a:endParaRPr lang="de-DE" dirty="0"/>
          </a:p>
          <a:p>
            <a:r>
              <a:rPr lang="de-DE" dirty="0" smtClean="0"/>
              <a:t>Wölfe sind in Märchen böse</a:t>
            </a:r>
          </a:p>
          <a:p>
            <a:r>
              <a:rPr lang="de-DE" dirty="0" smtClean="0"/>
              <a:t>Menschen haben Angst vor dem Wolf</a:t>
            </a:r>
          </a:p>
          <a:p>
            <a:r>
              <a:rPr lang="de-DE" dirty="0" smtClean="0"/>
              <a:t>Der Wolf ist schlau</a:t>
            </a:r>
            <a:endParaRPr lang="de-DE" dirty="0"/>
          </a:p>
        </p:txBody>
      </p:sp>
      <p:pic>
        <p:nvPicPr>
          <p:cNvPr id="4" name="Picture 16" descr="Bildergebnis fÃ¼r rotkÃ¤ppchen bild"/>
          <p:cNvPicPr/>
          <p:nvPr/>
        </p:nvPicPr>
        <p:blipFill>
          <a:blip r:embed="rId2"/>
          <a:srcRect t="7954" r="3543" b="7577"/>
          <a:stretch/>
        </p:blipFill>
        <p:spPr>
          <a:xfrm>
            <a:off x="4932040" y="2420888"/>
            <a:ext cx="3381120" cy="2420640"/>
          </a:xfrm>
          <a:prstGeom prst="rect">
            <a:avLst/>
          </a:prstGeom>
          <a:ln w="88900" cap="sq">
            <a:solidFill>
              <a:srgbClr val="FFFFFF"/>
            </a:solidFill>
            <a:miter/>
          </a:ln>
          <a:effectLst>
            <a:outerShdw blurRad="5508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36973243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DE" dirty="0" smtClean="0"/>
              <a:t>Gefahren für den Wolf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971600" y="1600200"/>
            <a:ext cx="4536504" cy="4525963"/>
          </a:xfrm>
        </p:spPr>
        <p:txBody>
          <a:bodyPr/>
          <a:lstStyle/>
          <a:p>
            <a:endParaRPr lang="de-DE" dirty="0"/>
          </a:p>
          <a:p>
            <a:r>
              <a:rPr lang="de-DE" dirty="0" smtClean="0"/>
              <a:t>Wölfe werden schon sehr lange gejagt</a:t>
            </a:r>
          </a:p>
          <a:p>
            <a:r>
              <a:rPr lang="de-DE" dirty="0" smtClean="0"/>
              <a:t>Straßen und Autos</a:t>
            </a:r>
          </a:p>
          <a:p>
            <a:r>
              <a:rPr lang="de-DE" dirty="0" smtClean="0"/>
              <a:t>Umweltgifte</a:t>
            </a:r>
            <a:endParaRPr lang="de-DE" dirty="0"/>
          </a:p>
        </p:txBody>
      </p:sp>
      <p:pic>
        <p:nvPicPr>
          <p:cNvPr id="1026" name="Picture 2" descr="https://upload.wikimedia.org/wikipedia/commons/thumb/a/a4/Paul_Childerley_driven_hunt_Finland_04.png/220px-Paul_Childerley_driven_hunt_Finland_04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48248" y="1988840"/>
            <a:ext cx="2564777" cy="17137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s://upload.wikimedia.org/wikipedia/commons/thumb/b/b9/GHS-pictogram-pollu.svg/170px-GHS-pictogram-pollu.svg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6216" y="4437112"/>
            <a:ext cx="1619250" cy="16192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590233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de-DE" dirty="0" smtClean="0"/>
          </a:p>
          <a:p>
            <a:endParaRPr lang="de-DE" dirty="0" smtClean="0"/>
          </a:p>
          <a:p>
            <a:pPr marL="0" indent="0" algn="ctr">
              <a:buNone/>
            </a:pPr>
            <a:r>
              <a:rPr lang="de-DE" dirty="0" smtClean="0"/>
              <a:t>Zeit für Fragen</a:t>
            </a:r>
          </a:p>
          <a:p>
            <a:pPr marL="0" indent="0" algn="ctr">
              <a:buNone/>
            </a:pPr>
            <a:endParaRPr lang="de-DE" dirty="0" smtClean="0"/>
          </a:p>
          <a:p>
            <a:pPr marL="0" indent="0" algn="ctr">
              <a:buNone/>
            </a:pPr>
            <a:endParaRPr lang="de-DE" smtClean="0"/>
          </a:p>
          <a:p>
            <a:pPr marL="0" indent="0" algn="ctr">
              <a:buNone/>
            </a:pPr>
            <a:endParaRPr lang="de-DE" dirty="0"/>
          </a:p>
          <a:p>
            <a:pPr marL="0" indent="0" algn="ctr">
              <a:buNone/>
            </a:pPr>
            <a:r>
              <a:rPr lang="de-DE" sz="1300" b="1" strike="noStrike" spc="-1" dirty="0" smtClean="0">
                <a:solidFill>
                  <a:srgbClr val="000000"/>
                </a:solidFill>
                <a:latin typeface="Trebuchet MS"/>
              </a:rPr>
              <a:t>Quellen: </a:t>
            </a:r>
            <a:endParaRPr lang="de-DE" sz="1300" u="sng" spc="-1" dirty="0">
              <a:solidFill>
                <a:srgbClr val="000000"/>
              </a:solidFill>
              <a:uFillTx/>
              <a:latin typeface="Trebuchet MS"/>
              <a:hlinkClick r:id="rId2"/>
            </a:endParaRPr>
          </a:p>
          <a:p>
            <a:pPr marL="0" indent="0" algn="ctr">
              <a:buNone/>
            </a:pPr>
            <a:r>
              <a:rPr lang="de-DE" sz="1300" spc="-1" dirty="0">
                <a:solidFill>
                  <a:srgbClr val="000000"/>
                </a:solidFill>
                <a:latin typeface="Arial"/>
              </a:rPr>
              <a:t>www.internetlexikon.org/woelfe</a:t>
            </a:r>
          </a:p>
          <a:p>
            <a:pPr marL="0" indent="0" algn="ctr">
              <a:buNone/>
            </a:pPr>
            <a:r>
              <a:rPr lang="de-DE" sz="1300" spc="-1" dirty="0">
                <a:solidFill>
                  <a:srgbClr val="000000"/>
                </a:solidFill>
                <a:latin typeface="Arial"/>
              </a:rPr>
              <a:t>h</a:t>
            </a:r>
            <a:r>
              <a:rPr lang="de-DE" sz="1300" b="0" strike="noStrike" spc="-1" dirty="0" smtClean="0">
                <a:solidFill>
                  <a:srgbClr val="000000"/>
                </a:solidFill>
                <a:latin typeface="Arial"/>
              </a:rPr>
              <a:t>ttps://commons.wikibilder.com</a:t>
            </a:r>
            <a:endParaRPr lang="de-DE" sz="1300" b="0" u="sng" strike="noStrike" spc="-1" dirty="0" smtClean="0">
              <a:solidFill>
                <a:srgbClr val="99DDCC"/>
              </a:solidFill>
              <a:uFillTx/>
              <a:latin typeface="Trebuchet MS"/>
            </a:endParaRPr>
          </a:p>
          <a:p>
            <a:pPr marL="0" indent="0" algn="ctr">
              <a:buNone/>
            </a:pP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6431906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Pin">
  <a:themeElements>
    <a:clrScheme name="Pin">
      <a:dk1>
        <a:sysClr val="windowText" lastClr="000000"/>
      </a:dk1>
      <a:lt1>
        <a:sysClr val="window" lastClr="FFFFFF"/>
      </a:lt1>
      <a:dk2>
        <a:srgbClr val="465E9C"/>
      </a:dk2>
      <a:lt2>
        <a:srgbClr val="CCDDEA"/>
      </a:lt2>
      <a:accent1>
        <a:srgbClr val="FDA023"/>
      </a:accent1>
      <a:accent2>
        <a:srgbClr val="AA2B1E"/>
      </a:accent2>
      <a:accent3>
        <a:srgbClr val="71685C"/>
      </a:accent3>
      <a:accent4>
        <a:srgbClr val="64A73B"/>
      </a:accent4>
      <a:accent5>
        <a:srgbClr val="EB5605"/>
      </a:accent5>
      <a:accent6>
        <a:srgbClr val="B9CA1A"/>
      </a:accent6>
      <a:hlink>
        <a:srgbClr val="D83E2C"/>
      </a:hlink>
      <a:folHlink>
        <a:srgbClr val="ED7D27"/>
      </a:folHlink>
    </a:clrScheme>
    <a:fontScheme name="Pin">
      <a:majorFont>
        <a:latin typeface="Constantia"/>
        <a:ea typeface=""/>
        <a:cs typeface=""/>
        <a:font script="Jpan" typeface="HGS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Grek" typeface="Arial"/>
        <a:font script="Cyrl" typeface="Arial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in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  <a:lumMod val="100000"/>
              </a:schemeClr>
            </a:gs>
            <a:gs pos="40000">
              <a:schemeClr val="phClr">
                <a:tint val="60000"/>
                <a:satMod val="130000"/>
                <a:lumMod val="100000"/>
              </a:schemeClr>
            </a:gs>
            <a:gs pos="100000">
              <a:schemeClr val="phClr">
                <a:tint val="96000"/>
                <a:lumMod val="108000"/>
              </a:schemeClr>
            </a:gs>
          </a:gsLst>
          <a:lin ang="5400000" scaled="0"/>
        </a:gradFill>
        <a:gradFill rotWithShape="1">
          <a:gsLst>
            <a:gs pos="0">
              <a:schemeClr val="phClr"/>
            </a:gs>
            <a:gs pos="100000">
              <a:schemeClr val="phClr">
                <a:shade val="76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80000"/>
              <a:lumMod val="9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38100" dir="4800000" sx="98000" sy="98000" rotWithShape="0">
              <a:srgbClr val="000000">
                <a:alpha val="32000"/>
              </a:srgbClr>
            </a:outerShdw>
          </a:effectLst>
        </a:effectStyle>
        <a:effectStyle>
          <a:effectLst>
            <a:outerShdw blurRad="38100" dist="38100" dir="4800000" sx="96000" sy="96000" rotWithShape="0">
              <a:srgbClr val="000000">
                <a:alpha val="4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3240000"/>
            </a:lightRig>
          </a:scene3d>
          <a:sp3d>
            <a:bevelT w="28575" h="28575"/>
          </a:sp3d>
        </a:effectStyle>
      </a:effectStyleLst>
      <a:bgFillStyleLst>
        <a:solidFill>
          <a:schemeClr val="phClr">
            <a:tint val="93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shade val="80000"/>
                <a:satMod val="140000"/>
                <a:lumMod val="50000"/>
              </a:schemeClr>
              <a:schemeClr val="phClr">
                <a:tint val="95000"/>
                <a:satMod val="180000"/>
                <a:lumMod val="160000"/>
              </a:schemeClr>
            </a:duotone>
          </a:blip>
          <a:stretch/>
        </a:blipFill>
        <a:blipFill rotWithShape="1">
          <a:blip xmlns:r="http://schemas.openxmlformats.org/officeDocument/2006/relationships" r:embed="rId2">
            <a:duotone>
              <a:schemeClr val="phClr">
                <a:tint val="98000"/>
                <a:shade val="90000"/>
                <a:satMod val="120000"/>
                <a:lumMod val="54000"/>
              </a:schemeClr>
              <a:schemeClr val="phClr">
                <a:tint val="80000"/>
                <a:satMod val="160000"/>
                <a:lumMod val="140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Pushpin</Template>
  <TotalTime>0</TotalTime>
  <Words>79</Words>
  <Application>Microsoft Office PowerPoint</Application>
  <PresentationFormat>Bildschirmpräsentation (4:3)</PresentationFormat>
  <Paragraphs>41</Paragraphs>
  <Slides>7</Slides>
  <Notes>0</Notes>
  <HiddenSlides>0</HiddenSlides>
  <MMClips>0</MMClips>
  <ScaleCrop>false</ScaleCrop>
  <HeadingPairs>
    <vt:vector size="4" baseType="variant">
      <vt:variant>
        <vt:lpstr>Design</vt:lpstr>
      </vt:variant>
      <vt:variant>
        <vt:i4>1</vt:i4>
      </vt:variant>
      <vt:variant>
        <vt:lpstr>Folientitel</vt:lpstr>
      </vt:variant>
      <vt:variant>
        <vt:i4>7</vt:i4>
      </vt:variant>
    </vt:vector>
  </HeadingPairs>
  <TitlesOfParts>
    <vt:vector size="8" baseType="lpstr">
      <vt:lpstr>Pin</vt:lpstr>
      <vt:lpstr>Wölfe</vt:lpstr>
      <vt:lpstr>Übersicht</vt:lpstr>
      <vt:lpstr>Wo leben Wölfe?</vt:lpstr>
      <vt:lpstr>Was fressen Wölfe?</vt:lpstr>
      <vt:lpstr>Märchen und Wölfe</vt:lpstr>
      <vt:lpstr>Gefahren für den Wolf</vt:lpstr>
      <vt:lpstr>PowerPoint-Präsentation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ddsdasd</dc:title>
  <dc:creator>Mike Gerdes</dc:creator>
  <cp:lastModifiedBy>Mike Gerdes</cp:lastModifiedBy>
  <cp:revision>9</cp:revision>
  <dcterms:created xsi:type="dcterms:W3CDTF">2021-06-10T08:27:01Z</dcterms:created>
  <dcterms:modified xsi:type="dcterms:W3CDTF">2021-06-10T08:53:21Z</dcterms:modified>
</cp:coreProperties>
</file>